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411" r:id="rId2"/>
    <p:sldId id="529" r:id="rId3"/>
  </p:sldIdLst>
  <p:sldSz cx="12192000" cy="6858000"/>
  <p:notesSz cx="6858000" cy="9144000"/>
  <p:embeddedFontLst>
    <p:embeddedFont>
      <p:font typeface="等线" pitchFamily="2" charset="-122"/>
      <p:regular r:id="rId6"/>
      <p:bold r:id="rId7"/>
    </p:embeddedFont>
    <p:embeddedFont>
      <p:font typeface="华文楷体" pitchFamily="2" charset="-122"/>
      <p:regular r:id="rId8"/>
    </p:embeddedFont>
    <p:embeddedFont>
      <p:font typeface="黑体" pitchFamily="49" charset="-122"/>
      <p:regular r:id="rId9"/>
    </p:embeddedFont>
    <p:embeddedFont>
      <p:font typeface="方正悠黑体" charset="-122"/>
      <p:regular r:id="rId10"/>
    </p:embeddedFont>
    <p:embeddedFont>
      <p:font typeface="Gill Sans MT" pitchFamily="34" charset="0"/>
      <p:regular r:id="rId11"/>
      <p:bold r:id="rId12"/>
      <p:italic r:id="rId13"/>
      <p:boldItalic r:id="rId14"/>
    </p:embeddedFont>
    <p:embeddedFont>
      <p:font typeface="仿宋" pitchFamily="49" charset="-122"/>
      <p:regular r:id="rId15"/>
    </p:embeddedFont>
    <p:embeddedFont>
      <p:font typeface="等线 Light" pitchFamily="2" charset="-12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  <p15:guide id="3" orient="horz" pos="2169" userDrawn="1">
          <p15:clr>
            <a:srgbClr val="A4A3A4"/>
          </p15:clr>
        </p15:guide>
        <p15:guide id="4" orient="horz" pos="1320" userDrawn="1">
          <p15:clr>
            <a:srgbClr val="A4A3A4"/>
          </p15:clr>
        </p15:guide>
        <p15:guide id="5" pos="7166" userDrawn="1">
          <p15:clr>
            <a:srgbClr val="A4A3A4"/>
          </p15:clr>
        </p15:guide>
        <p15:guide id="6" pos="4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ngsoft" initials="" lastIdx="1" clrIdx="0"/>
  <p:cmAuthor id="1" name="陈 露" initials="陈" lastIdx="3" clrIdx="0"/>
  <p:cmAuthor id="2" name="linkplus" initials="" lastIdx="1" clrIdx="0"/>
  <p:cmAuthor id="3" name="杜丽洁" initials="杜丽洁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E33"/>
    <a:srgbClr val="AC092F"/>
    <a:srgbClr val="E7E6E6"/>
    <a:srgbClr val="F7B535"/>
    <a:srgbClr val="DE8F18"/>
    <a:srgbClr val="CEE1F8"/>
    <a:srgbClr val="FF170C"/>
    <a:srgbClr val="D0D1CD"/>
    <a:srgbClr val="FDE5CC"/>
    <a:srgbClr val="FFFCF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6" autoAdjust="0"/>
    <p:restoredTop sz="89424" autoAdjust="0"/>
  </p:normalViewPr>
  <p:slideViewPr>
    <p:cSldViewPr snapToGrid="0" showGuides="1">
      <p:cViewPr>
        <p:scale>
          <a:sx n="75" d="100"/>
          <a:sy n="75" d="100"/>
        </p:scale>
        <p:origin x="-1668" y="-582"/>
      </p:cViewPr>
      <p:guideLst>
        <p:guide orient="horz" pos="365"/>
        <p:guide orient="horz" pos="3816"/>
        <p:guide orient="horz" pos="2169"/>
        <p:guide orient="horz" pos="1320"/>
        <p:guide pos="7166"/>
        <p:guide pos="4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viewProps" Target="viewProps.xml"/><Relationship Id="rId5" Type="http://schemas.openxmlformats.org/officeDocument/2006/relationships/handoutMaster" Target="handoutMasters/handoutMaster1.xml"/><Relationship Id="rId15" Type="http://schemas.openxmlformats.org/officeDocument/2006/relationships/font" Target="fonts/font10.fntdata"/><Relationship Id="rId23" Type="http://schemas.openxmlformats.org/officeDocument/2006/relationships/presProps" Target="pres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1F23-68DF-4058-8355-578406B004ED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75777-151B-4ECD-A521-9596D509F5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EFAA-0B8D-45D2-820A-CB68355666C1}" type="datetimeFigureOut">
              <a:rPr lang="zh-CN" altLang="en-US" smtClean="0"/>
              <a:pPr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26D7-90B3-45B8-A564-09C0619F90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50" y="-14605"/>
            <a:ext cx="12208510" cy="68872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387600"/>
            <a:ext cx="12192000" cy="2654300"/>
          </a:xfrm>
          <a:prstGeom prst="rect">
            <a:avLst/>
          </a:prstGeom>
          <a:solidFill>
            <a:srgbClr val="AE0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3187700"/>
            <a:ext cx="121920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 algn="ctr">
              <a:spcAft>
                <a:spcPts val="3850"/>
              </a:spcAft>
            </a:pPr>
            <a:r>
              <a:rPr lang="zh-CN" altLang="en-US" sz="5400" b="1" spc="-2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“项目名称” 创业</a:t>
            </a:r>
            <a:r>
              <a:rPr lang="zh-CN" altLang="en-US" sz="5400" b="1" spc="-200" dirty="0" smtClean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计划书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1" y="306705"/>
            <a:ext cx="2593340" cy="6213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2474034" y="1542534"/>
            <a:ext cx="7444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spcAft>
                <a:spcPts val="3850"/>
              </a:spcAft>
            </a:pPr>
            <a:r>
              <a:rPr lang="en-US" altLang="zh-CN" sz="4000" b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+mn-ea"/>
              </a:rPr>
              <a:t>2024 </a:t>
            </a:r>
            <a:r>
              <a:rPr lang="en-US" altLang="zh-CN" sz="4000" b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+mn-ea"/>
              </a:rPr>
              <a:t>--2025</a:t>
            </a:r>
            <a:r>
              <a:rPr lang="zh-CN" altLang="en-US" sz="4000" b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+mn-ea"/>
              </a:rPr>
              <a:t>大学生创业训练计划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145" y="0"/>
            <a:ext cx="12208510" cy="6887210"/>
          </a:xfrm>
          <a:prstGeom prst="rect">
            <a:avLst/>
          </a:prstGeom>
        </p:spPr>
      </p:pic>
      <p:grpSp>
        <p:nvGrpSpPr>
          <p:cNvPr id="3" name="组合 6"/>
          <p:cNvGrpSpPr/>
          <p:nvPr/>
        </p:nvGrpSpPr>
        <p:grpSpPr>
          <a:xfrm>
            <a:off x="420688" y="339725"/>
            <a:ext cx="11389995" cy="605790"/>
            <a:chOff x="640" y="1426"/>
            <a:chExt cx="17937" cy="954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680" y="2370"/>
              <a:ext cx="17897" cy="0"/>
            </a:xfrm>
            <a:prstGeom prst="line">
              <a:avLst/>
            </a:prstGeom>
            <a:ln>
              <a:solidFill>
                <a:srgbClr val="A601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640" y="2380"/>
              <a:ext cx="797" cy="0"/>
            </a:xfrm>
            <a:prstGeom prst="line">
              <a:avLst/>
            </a:prstGeom>
            <a:ln w="38100">
              <a:solidFill>
                <a:srgbClr val="A601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图片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90" y="1426"/>
              <a:ext cx="3173" cy="7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文本框 1"/>
          <p:cNvSpPr txBox="1"/>
          <p:nvPr/>
        </p:nvSpPr>
        <p:spPr>
          <a:xfrm>
            <a:off x="892810" y="396240"/>
            <a:ext cx="58781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latin typeface="思源宋体 CN Heavy" panose="02020900000000000000" pitchFamily="18" charset="-122"/>
                <a:ea typeface="思源宋体 CN Heavy" panose="02020900000000000000" pitchFamily="18" charset="-122"/>
                <a:cs typeface="OPPOSans B" panose="00020600040101010101" pitchFamily="18" charset="-122"/>
              </a:defRPr>
            </a:lvl1pPr>
          </a:lstStyle>
          <a:p>
            <a:pPr algn="l"/>
            <a:r>
              <a:rPr lang="zh-CN" altLang="en-US" dirty="0" smtClean="0">
                <a:solidFill>
                  <a:srgbClr val="A6012B"/>
                </a:solidFill>
                <a:latin typeface="方正悠黑体" panose="02010600010101010101" charset="-122"/>
                <a:ea typeface="方正悠黑体" panose="02010600010101010101" charset="-122"/>
                <a:cs typeface="Gill Sans MT" panose="020B0502020104020203" charset="0"/>
              </a:rPr>
              <a:t>「商业计划书</a:t>
            </a:r>
            <a:r>
              <a:rPr lang="zh-CN" altLang="en-US" dirty="0" smtClean="0">
                <a:solidFill>
                  <a:srgbClr val="A6012B"/>
                </a:solidFill>
                <a:latin typeface="方正悠黑体" panose="02010600010101010101" charset="-122"/>
                <a:ea typeface="方正悠黑体" panose="02010600010101010101" charset="-122"/>
                <a:cs typeface="Gill Sans MT" panose="020B0502020104020203" charset="0"/>
              </a:rPr>
              <a:t>要点</a:t>
            </a:r>
            <a:r>
              <a:rPr lang="zh-CN" altLang="en-US" dirty="0" smtClean="0">
                <a:solidFill>
                  <a:srgbClr val="A6012B"/>
                </a:solidFill>
                <a:latin typeface="方正悠黑体" panose="02010600010101010101" charset="-122"/>
                <a:ea typeface="方正悠黑体" panose="02010600010101010101" charset="-122"/>
                <a:cs typeface="Gill Sans MT" panose="020B0502020104020203" charset="0"/>
              </a:rPr>
              <a:t>」</a:t>
            </a:r>
            <a:endParaRPr lang="zh-CN" altLang="en-US" sz="2000" dirty="0" smtClean="0">
              <a:latin typeface="方正悠黑体" panose="02010600010101010101" charset="-122"/>
              <a:ea typeface="方正悠黑体" panose="02010600010101010101" charset="-122"/>
              <a:cs typeface="方正悠黑体" panose="02010600010101010101" charset="-122"/>
              <a:sym typeface="Gill Sans MT" panose="020B0502020104020203" charset="0"/>
            </a:endParaRPr>
          </a:p>
        </p:txBody>
      </p:sp>
      <p:sp>
        <p:nvSpPr>
          <p:cNvPr id="15" name="文本框 7"/>
          <p:cNvSpPr txBox="1"/>
          <p:nvPr/>
        </p:nvSpPr>
        <p:spPr>
          <a:xfrm>
            <a:off x="1770676" y="1422758"/>
            <a:ext cx="8627618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中国人民大学</a:t>
            </a: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大学生创新创业训练计划</a:t>
            </a:r>
          </a:p>
        </p:txBody>
      </p:sp>
      <p:sp>
        <p:nvSpPr>
          <p:cNvPr id="10" name="文本框 29"/>
          <p:cNvSpPr txBox="1"/>
          <p:nvPr/>
        </p:nvSpPr>
        <p:spPr>
          <a:xfrm>
            <a:off x="767715" y="995680"/>
            <a:ext cx="3804920" cy="506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项目简介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项目背景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团队介绍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市场定位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商业模式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相对优势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项目已有成果及未来发展设想</a:t>
            </a:r>
          </a:p>
          <a:p>
            <a:pPr indent="0" fontAlgn="auto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其他</a:t>
            </a:r>
          </a:p>
        </p:txBody>
      </p:sp>
      <p:sp>
        <p:nvSpPr>
          <p:cNvPr id="2" name="文本框 29"/>
          <p:cNvSpPr txBox="1"/>
          <p:nvPr/>
        </p:nvSpPr>
        <p:spPr>
          <a:xfrm>
            <a:off x="4483100" y="1564005"/>
            <a:ext cx="7340600" cy="366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请项目申报团队参考左侧列出的八个要点，完善项目的商业计划书。左侧未列出的内容均可在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“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其他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”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模块内介绍、展示。</a:t>
            </a:r>
          </a:p>
          <a:p>
            <a:pPr indent="0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创业项目应具有一定的可行性。立项申报时，不要求项目已有成果，但建议在有一定调研基础后撰写本创业计划书。</a:t>
            </a:r>
          </a:p>
          <a:p>
            <a:pPr indent="0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如需在计划书中提及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“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财务分析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”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，请尽量在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1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页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  <a:sym typeface="+mn-ea"/>
              </a:rPr>
              <a:t>内精简介绍即可。</a:t>
            </a:r>
            <a:endParaRPr lang="zh-CN" altLang="en-US" sz="1600" b="1" dirty="0" smtClean="0">
              <a:solidFill>
                <a:schemeClr val="accent5">
                  <a:lumMod val="75000"/>
                </a:schemeClr>
              </a:solidFill>
              <a:latin typeface="仿宋" pitchFamily="49" charset="-122"/>
              <a:ea typeface="仿宋" pitchFamily="49" charset="-122"/>
            </a:endParaRPr>
          </a:p>
          <a:p>
            <a:pPr indent="0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各模块内容简明扼要、图文并茂，突出数据、成果、关键词，多放产品、服务等图片，减少叙述性文字。</a:t>
            </a:r>
          </a:p>
          <a:p>
            <a:pPr indent="0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创业计划书PPT篇幅应在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15-30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页间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，最多不超过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30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页。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文件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格式为PPT或PDF，文件命名为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“2024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大学生创业训练计划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-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（项目名称）创业计划书</a:t>
            </a: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”</a:t>
            </a:r>
            <a:r>
              <a:rPr lang="zh-CN" altLang="en-US" sz="1600" b="1" dirty="0" smtClean="0">
                <a:solidFill>
                  <a:schemeClr val="accent5">
                    <a:lumMod val="75000"/>
                  </a:schemeClr>
                </a:solidFill>
                <a:latin typeface="仿宋" pitchFamily="49" charset="-122"/>
                <a:ea typeface="仿宋" pitchFamily="49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7f6fb1e1-d5c4-4b0d-8ca5-47965fdb72d7"/>
  <p:tag name="COMMONDATA" val="eyJoZGlkIjoiYWJlZjc0OGIzOWYwM2I3NTM1NzViY2ZhZWZjNGJiNWUifQ=="/>
  <p:tag name="commondata" val="eyJoZGlkIjoiZWY4YWIyNTlmZTVhYTQ0N2UxNDU5M2QxNDNjYzZlOG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206</Words>
  <Application>Microsoft Office PowerPoint</Application>
  <PresentationFormat>自定义</PresentationFormat>
  <Paragraphs>18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5" baseType="lpstr">
      <vt:lpstr>Arial</vt:lpstr>
      <vt:lpstr>宋体</vt:lpstr>
      <vt:lpstr>等线</vt:lpstr>
      <vt:lpstr>华文楷体</vt:lpstr>
      <vt:lpstr>Times New Roman</vt:lpstr>
      <vt:lpstr>黑体</vt:lpstr>
      <vt:lpstr>方正悠黑体</vt:lpstr>
      <vt:lpstr>Gill Sans MT</vt:lpstr>
      <vt:lpstr>Wingdings</vt:lpstr>
      <vt:lpstr>仿宋</vt:lpstr>
      <vt:lpstr>等线 Light</vt:lpstr>
      <vt:lpstr>Calibri</vt:lpstr>
      <vt:lpstr>Office 主题​​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tong</dc:creator>
  <cp:lastModifiedBy>魏丽丽</cp:lastModifiedBy>
  <cp:revision>185</cp:revision>
  <dcterms:created xsi:type="dcterms:W3CDTF">2021-05-15T09:22:00Z</dcterms:created>
  <dcterms:modified xsi:type="dcterms:W3CDTF">2024-03-14T09:26:19Z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5669CDE27CDC442F83801C6265DDAB34</vt:lpwstr>
  </property>
  <property fmtid="{D5CDD505-2E9C-101B-9397-08002B2CF9AE}" pid="3" name="KSOProductBuildVer">
    <vt:lpwstr>2052-12.1.0.16388</vt:lpwstr>
  </property>
  <property fmtid="{D5CDD505-2E9C-101B-9397-08002B2CF9AE}" pid="4" name="KSOSaveFontToCloudKey">
    <vt:lpwstr>539693723_btnclosed</vt:lpwstr>
  </property>
</Properties>
</file>